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
  </p:notesMasterIdLst>
  <p:sldIdLst>
    <p:sldId id="263" r:id="rId5"/>
    <p:sldId id="256" r:id="rId6"/>
    <p:sldId id="257" r:id="rId7"/>
    <p:sldId id="260" r:id="rId8"/>
    <p:sldId id="26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4660"/>
  </p:normalViewPr>
  <p:slideViewPr>
    <p:cSldViewPr snapToGrid="0">
      <p:cViewPr>
        <p:scale>
          <a:sx n="84" d="100"/>
          <a:sy n="84" d="100"/>
        </p:scale>
        <p:origin x="43" y="2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9048BD-12A7-4A18-9BA1-24198559821B}" type="datetimeFigureOut">
              <a:rPr lang="en-US" smtClean="0"/>
              <a:t>11/22/2025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CA0012-4BEF-44B3-A2F5-0D44AEC58B10}" type="slidenum">
              <a:rPr lang="en-US" smtClean="0"/>
              <a:t>‹#›</a:t>
            </a:fld>
            <a:endParaRPr lang="en-US"/>
          </a:p>
        </p:txBody>
      </p:sp>
    </p:spTree>
    <p:extLst>
      <p:ext uri="{BB962C8B-B14F-4D97-AF65-F5344CB8AC3E}">
        <p14:creationId xmlns:p14="http://schemas.microsoft.com/office/powerpoint/2010/main" val="334683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CA0012-4BEF-44B3-A2F5-0D44AEC58B10}" type="slidenum">
              <a:rPr lang="en-US" smtClean="0"/>
              <a:t>4</a:t>
            </a:fld>
            <a:endParaRPr lang="en-US"/>
          </a:p>
        </p:txBody>
      </p:sp>
    </p:spTree>
    <p:extLst>
      <p:ext uri="{BB962C8B-B14F-4D97-AF65-F5344CB8AC3E}">
        <p14:creationId xmlns:p14="http://schemas.microsoft.com/office/powerpoint/2010/main" val="825557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65A9D-040E-CB74-A3B4-FC3999DF90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C775EBD-8561-79AA-1BDA-4F162F27DB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8A3809-5937-EDE1-67C2-14B48C48F5C1}"/>
              </a:ext>
            </a:extLst>
          </p:cNvPr>
          <p:cNvSpPr>
            <a:spLocks noGrp="1"/>
          </p:cNvSpPr>
          <p:nvPr>
            <p:ph type="dt" sz="half" idx="10"/>
          </p:nvPr>
        </p:nvSpPr>
        <p:spPr/>
        <p:txBody>
          <a:bodyPr/>
          <a:lstStyle/>
          <a:p>
            <a:fld id="{E8A942AA-9FE7-44A1-AF17-03FE5F0ED626}" type="datetimeFigureOut">
              <a:rPr lang="en-US" smtClean="0"/>
              <a:t>11/22/2025</a:t>
            </a:fld>
            <a:endParaRPr lang="en-US"/>
          </a:p>
        </p:txBody>
      </p:sp>
      <p:sp>
        <p:nvSpPr>
          <p:cNvPr id="5" name="Footer Placeholder 4">
            <a:extLst>
              <a:ext uri="{FF2B5EF4-FFF2-40B4-BE49-F238E27FC236}">
                <a16:creationId xmlns:a16="http://schemas.microsoft.com/office/drawing/2014/main" id="{C1A5B1DC-B081-8ADD-121D-43C4DAAD32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90E65B-097D-C332-A22A-3AB49A426544}"/>
              </a:ext>
            </a:extLst>
          </p:cNvPr>
          <p:cNvSpPr>
            <a:spLocks noGrp="1"/>
          </p:cNvSpPr>
          <p:nvPr>
            <p:ph type="sldNum" sz="quarter" idx="12"/>
          </p:nvPr>
        </p:nvSpPr>
        <p:spPr/>
        <p:txBody>
          <a:bodyPr/>
          <a:lstStyle/>
          <a:p>
            <a:fld id="{AE7F5FCB-2018-4DE9-BC25-0CEBE15A3B71}" type="slidenum">
              <a:rPr lang="en-US" smtClean="0"/>
              <a:t>‹#›</a:t>
            </a:fld>
            <a:endParaRPr lang="en-US"/>
          </a:p>
        </p:txBody>
      </p:sp>
    </p:spTree>
    <p:extLst>
      <p:ext uri="{BB962C8B-B14F-4D97-AF65-F5344CB8AC3E}">
        <p14:creationId xmlns:p14="http://schemas.microsoft.com/office/powerpoint/2010/main" val="1124775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2282D-1616-52AD-74C1-5387026EF2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E1BEAB7-3CDF-D252-4C2B-8F6EE8B1A08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DE6F00-025D-71ED-24B1-04DE79FC9BBD}"/>
              </a:ext>
            </a:extLst>
          </p:cNvPr>
          <p:cNvSpPr>
            <a:spLocks noGrp="1"/>
          </p:cNvSpPr>
          <p:nvPr>
            <p:ph type="dt" sz="half" idx="10"/>
          </p:nvPr>
        </p:nvSpPr>
        <p:spPr/>
        <p:txBody>
          <a:bodyPr/>
          <a:lstStyle/>
          <a:p>
            <a:fld id="{E8A942AA-9FE7-44A1-AF17-03FE5F0ED626}" type="datetimeFigureOut">
              <a:rPr lang="en-US" smtClean="0"/>
              <a:t>11/22/2025</a:t>
            </a:fld>
            <a:endParaRPr lang="en-US"/>
          </a:p>
        </p:txBody>
      </p:sp>
      <p:sp>
        <p:nvSpPr>
          <p:cNvPr id="5" name="Footer Placeholder 4">
            <a:extLst>
              <a:ext uri="{FF2B5EF4-FFF2-40B4-BE49-F238E27FC236}">
                <a16:creationId xmlns:a16="http://schemas.microsoft.com/office/drawing/2014/main" id="{314CB188-5575-491E-D574-DEBDAEBE46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01A429-4E2C-433B-33A0-8997737AFB1E}"/>
              </a:ext>
            </a:extLst>
          </p:cNvPr>
          <p:cNvSpPr>
            <a:spLocks noGrp="1"/>
          </p:cNvSpPr>
          <p:nvPr>
            <p:ph type="sldNum" sz="quarter" idx="12"/>
          </p:nvPr>
        </p:nvSpPr>
        <p:spPr/>
        <p:txBody>
          <a:bodyPr/>
          <a:lstStyle/>
          <a:p>
            <a:fld id="{AE7F5FCB-2018-4DE9-BC25-0CEBE15A3B71}" type="slidenum">
              <a:rPr lang="en-US" smtClean="0"/>
              <a:t>‹#›</a:t>
            </a:fld>
            <a:endParaRPr lang="en-US"/>
          </a:p>
        </p:txBody>
      </p:sp>
    </p:spTree>
    <p:extLst>
      <p:ext uri="{BB962C8B-B14F-4D97-AF65-F5344CB8AC3E}">
        <p14:creationId xmlns:p14="http://schemas.microsoft.com/office/powerpoint/2010/main" val="1010219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3C957E-88A0-68E5-F9E4-007BF997C55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585D8E6-BB6F-B6F6-0F2C-E6B4ACC3BEC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2B3C6F-6F14-F31B-73D4-B268B8CA0967}"/>
              </a:ext>
            </a:extLst>
          </p:cNvPr>
          <p:cNvSpPr>
            <a:spLocks noGrp="1"/>
          </p:cNvSpPr>
          <p:nvPr>
            <p:ph type="dt" sz="half" idx="10"/>
          </p:nvPr>
        </p:nvSpPr>
        <p:spPr/>
        <p:txBody>
          <a:bodyPr/>
          <a:lstStyle/>
          <a:p>
            <a:fld id="{E8A942AA-9FE7-44A1-AF17-03FE5F0ED626}" type="datetimeFigureOut">
              <a:rPr lang="en-US" smtClean="0"/>
              <a:t>11/22/2025</a:t>
            </a:fld>
            <a:endParaRPr lang="en-US"/>
          </a:p>
        </p:txBody>
      </p:sp>
      <p:sp>
        <p:nvSpPr>
          <p:cNvPr id="5" name="Footer Placeholder 4">
            <a:extLst>
              <a:ext uri="{FF2B5EF4-FFF2-40B4-BE49-F238E27FC236}">
                <a16:creationId xmlns:a16="http://schemas.microsoft.com/office/drawing/2014/main" id="{8EA855BD-C65F-1175-0982-3680D4C129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97D566-F4AA-13CC-589E-4CCE87C53537}"/>
              </a:ext>
            </a:extLst>
          </p:cNvPr>
          <p:cNvSpPr>
            <a:spLocks noGrp="1"/>
          </p:cNvSpPr>
          <p:nvPr>
            <p:ph type="sldNum" sz="quarter" idx="12"/>
          </p:nvPr>
        </p:nvSpPr>
        <p:spPr/>
        <p:txBody>
          <a:bodyPr/>
          <a:lstStyle/>
          <a:p>
            <a:fld id="{AE7F5FCB-2018-4DE9-BC25-0CEBE15A3B71}" type="slidenum">
              <a:rPr lang="en-US" smtClean="0"/>
              <a:t>‹#›</a:t>
            </a:fld>
            <a:endParaRPr lang="en-US"/>
          </a:p>
        </p:txBody>
      </p:sp>
    </p:spTree>
    <p:extLst>
      <p:ext uri="{BB962C8B-B14F-4D97-AF65-F5344CB8AC3E}">
        <p14:creationId xmlns:p14="http://schemas.microsoft.com/office/powerpoint/2010/main" val="3016734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2D4C6-2D7E-DCB2-F001-F00C58741D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C3518E-1DD0-37DE-75F6-0EB02839D2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B8C090-AF8F-5E81-8352-564D795C1EBF}"/>
              </a:ext>
            </a:extLst>
          </p:cNvPr>
          <p:cNvSpPr>
            <a:spLocks noGrp="1"/>
          </p:cNvSpPr>
          <p:nvPr>
            <p:ph type="dt" sz="half" idx="10"/>
          </p:nvPr>
        </p:nvSpPr>
        <p:spPr/>
        <p:txBody>
          <a:bodyPr/>
          <a:lstStyle/>
          <a:p>
            <a:fld id="{E8A942AA-9FE7-44A1-AF17-03FE5F0ED626}" type="datetimeFigureOut">
              <a:rPr lang="en-US" smtClean="0"/>
              <a:t>11/22/2025</a:t>
            </a:fld>
            <a:endParaRPr lang="en-US"/>
          </a:p>
        </p:txBody>
      </p:sp>
      <p:sp>
        <p:nvSpPr>
          <p:cNvPr id="5" name="Footer Placeholder 4">
            <a:extLst>
              <a:ext uri="{FF2B5EF4-FFF2-40B4-BE49-F238E27FC236}">
                <a16:creationId xmlns:a16="http://schemas.microsoft.com/office/drawing/2014/main" id="{064C6254-963C-07AE-71FD-5F106CF723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AB26EB-C5E6-E549-2ED1-AB4D0C235DAB}"/>
              </a:ext>
            </a:extLst>
          </p:cNvPr>
          <p:cNvSpPr>
            <a:spLocks noGrp="1"/>
          </p:cNvSpPr>
          <p:nvPr>
            <p:ph type="sldNum" sz="quarter" idx="12"/>
          </p:nvPr>
        </p:nvSpPr>
        <p:spPr/>
        <p:txBody>
          <a:bodyPr/>
          <a:lstStyle/>
          <a:p>
            <a:fld id="{AE7F5FCB-2018-4DE9-BC25-0CEBE15A3B71}" type="slidenum">
              <a:rPr lang="en-US" smtClean="0"/>
              <a:t>‹#›</a:t>
            </a:fld>
            <a:endParaRPr lang="en-US"/>
          </a:p>
        </p:txBody>
      </p:sp>
    </p:spTree>
    <p:extLst>
      <p:ext uri="{BB962C8B-B14F-4D97-AF65-F5344CB8AC3E}">
        <p14:creationId xmlns:p14="http://schemas.microsoft.com/office/powerpoint/2010/main" val="1121979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19A0E-EAC6-4C0D-3312-B5E3EA307F1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A5B1D4E-73A2-8093-B582-86F28DFF92F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72E2B2-3820-EE47-52C2-7DACDE32211B}"/>
              </a:ext>
            </a:extLst>
          </p:cNvPr>
          <p:cNvSpPr>
            <a:spLocks noGrp="1"/>
          </p:cNvSpPr>
          <p:nvPr>
            <p:ph type="dt" sz="half" idx="10"/>
          </p:nvPr>
        </p:nvSpPr>
        <p:spPr/>
        <p:txBody>
          <a:bodyPr/>
          <a:lstStyle/>
          <a:p>
            <a:fld id="{E8A942AA-9FE7-44A1-AF17-03FE5F0ED626}" type="datetimeFigureOut">
              <a:rPr lang="en-US" smtClean="0"/>
              <a:t>11/22/2025</a:t>
            </a:fld>
            <a:endParaRPr lang="en-US"/>
          </a:p>
        </p:txBody>
      </p:sp>
      <p:sp>
        <p:nvSpPr>
          <p:cNvPr id="5" name="Footer Placeholder 4">
            <a:extLst>
              <a:ext uri="{FF2B5EF4-FFF2-40B4-BE49-F238E27FC236}">
                <a16:creationId xmlns:a16="http://schemas.microsoft.com/office/drawing/2014/main" id="{FCA79853-1328-A422-7A9C-13BAA04767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0E3790-D51A-82D9-AE58-190519AA46CA}"/>
              </a:ext>
            </a:extLst>
          </p:cNvPr>
          <p:cNvSpPr>
            <a:spLocks noGrp="1"/>
          </p:cNvSpPr>
          <p:nvPr>
            <p:ph type="sldNum" sz="quarter" idx="12"/>
          </p:nvPr>
        </p:nvSpPr>
        <p:spPr/>
        <p:txBody>
          <a:bodyPr/>
          <a:lstStyle/>
          <a:p>
            <a:fld id="{AE7F5FCB-2018-4DE9-BC25-0CEBE15A3B71}" type="slidenum">
              <a:rPr lang="en-US" smtClean="0"/>
              <a:t>‹#›</a:t>
            </a:fld>
            <a:endParaRPr lang="en-US"/>
          </a:p>
        </p:txBody>
      </p:sp>
    </p:spTree>
    <p:extLst>
      <p:ext uri="{BB962C8B-B14F-4D97-AF65-F5344CB8AC3E}">
        <p14:creationId xmlns:p14="http://schemas.microsoft.com/office/powerpoint/2010/main" val="3804770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DD7AD-BC8C-B28B-EF02-1BD9A3CA4B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FA740D-E1F7-5A24-56BA-193AF0E24EE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409F493-21B7-364A-68F9-E6C91DF11CF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4A8DFF1-33A2-9B98-1EDC-75D6B6DCCE5D}"/>
              </a:ext>
            </a:extLst>
          </p:cNvPr>
          <p:cNvSpPr>
            <a:spLocks noGrp="1"/>
          </p:cNvSpPr>
          <p:nvPr>
            <p:ph type="dt" sz="half" idx="10"/>
          </p:nvPr>
        </p:nvSpPr>
        <p:spPr/>
        <p:txBody>
          <a:bodyPr/>
          <a:lstStyle/>
          <a:p>
            <a:fld id="{E8A942AA-9FE7-44A1-AF17-03FE5F0ED626}" type="datetimeFigureOut">
              <a:rPr lang="en-US" smtClean="0"/>
              <a:t>11/22/2025</a:t>
            </a:fld>
            <a:endParaRPr lang="en-US"/>
          </a:p>
        </p:txBody>
      </p:sp>
      <p:sp>
        <p:nvSpPr>
          <p:cNvPr id="6" name="Footer Placeholder 5">
            <a:extLst>
              <a:ext uri="{FF2B5EF4-FFF2-40B4-BE49-F238E27FC236}">
                <a16:creationId xmlns:a16="http://schemas.microsoft.com/office/drawing/2014/main" id="{6094F138-5349-DC16-C24C-7EBA0D5CC4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799E1A-AC1C-3220-9A41-964693C75B93}"/>
              </a:ext>
            </a:extLst>
          </p:cNvPr>
          <p:cNvSpPr>
            <a:spLocks noGrp="1"/>
          </p:cNvSpPr>
          <p:nvPr>
            <p:ph type="sldNum" sz="quarter" idx="12"/>
          </p:nvPr>
        </p:nvSpPr>
        <p:spPr/>
        <p:txBody>
          <a:bodyPr/>
          <a:lstStyle/>
          <a:p>
            <a:fld id="{AE7F5FCB-2018-4DE9-BC25-0CEBE15A3B71}" type="slidenum">
              <a:rPr lang="en-US" smtClean="0"/>
              <a:t>‹#›</a:t>
            </a:fld>
            <a:endParaRPr lang="en-US"/>
          </a:p>
        </p:txBody>
      </p:sp>
    </p:spTree>
    <p:extLst>
      <p:ext uri="{BB962C8B-B14F-4D97-AF65-F5344CB8AC3E}">
        <p14:creationId xmlns:p14="http://schemas.microsoft.com/office/powerpoint/2010/main" val="326569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45B33-0E16-53E7-7EE3-3519D9F8D76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A812684-7CF1-D327-770A-5E19E0127B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E3FCCB6-CA37-2222-8B9B-60EF9961E4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F7A30D-98FE-2A39-453F-DE4F965853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2A0DE26-1C1B-2425-62DF-7C86AD0B7A4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8869895-4D26-3C05-52AD-5EC7E16D3537}"/>
              </a:ext>
            </a:extLst>
          </p:cNvPr>
          <p:cNvSpPr>
            <a:spLocks noGrp="1"/>
          </p:cNvSpPr>
          <p:nvPr>
            <p:ph type="dt" sz="half" idx="10"/>
          </p:nvPr>
        </p:nvSpPr>
        <p:spPr/>
        <p:txBody>
          <a:bodyPr/>
          <a:lstStyle/>
          <a:p>
            <a:fld id="{E8A942AA-9FE7-44A1-AF17-03FE5F0ED626}" type="datetimeFigureOut">
              <a:rPr lang="en-US" smtClean="0"/>
              <a:t>11/22/2025</a:t>
            </a:fld>
            <a:endParaRPr lang="en-US"/>
          </a:p>
        </p:txBody>
      </p:sp>
      <p:sp>
        <p:nvSpPr>
          <p:cNvPr id="8" name="Footer Placeholder 7">
            <a:extLst>
              <a:ext uri="{FF2B5EF4-FFF2-40B4-BE49-F238E27FC236}">
                <a16:creationId xmlns:a16="http://schemas.microsoft.com/office/drawing/2014/main" id="{9EA4E677-234D-6357-4026-1A31BD8C525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0350330-173C-C875-7A62-80AE4B873223}"/>
              </a:ext>
            </a:extLst>
          </p:cNvPr>
          <p:cNvSpPr>
            <a:spLocks noGrp="1"/>
          </p:cNvSpPr>
          <p:nvPr>
            <p:ph type="sldNum" sz="quarter" idx="12"/>
          </p:nvPr>
        </p:nvSpPr>
        <p:spPr/>
        <p:txBody>
          <a:bodyPr/>
          <a:lstStyle/>
          <a:p>
            <a:fld id="{AE7F5FCB-2018-4DE9-BC25-0CEBE15A3B71}" type="slidenum">
              <a:rPr lang="en-US" smtClean="0"/>
              <a:t>‹#›</a:t>
            </a:fld>
            <a:endParaRPr lang="en-US"/>
          </a:p>
        </p:txBody>
      </p:sp>
    </p:spTree>
    <p:extLst>
      <p:ext uri="{BB962C8B-B14F-4D97-AF65-F5344CB8AC3E}">
        <p14:creationId xmlns:p14="http://schemas.microsoft.com/office/powerpoint/2010/main" val="246045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61E7F-E851-7568-3661-259CCE08A5A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6A429EE-9EB0-A723-E473-EFBE2F5ED1E5}"/>
              </a:ext>
            </a:extLst>
          </p:cNvPr>
          <p:cNvSpPr>
            <a:spLocks noGrp="1"/>
          </p:cNvSpPr>
          <p:nvPr>
            <p:ph type="dt" sz="half" idx="10"/>
          </p:nvPr>
        </p:nvSpPr>
        <p:spPr/>
        <p:txBody>
          <a:bodyPr/>
          <a:lstStyle/>
          <a:p>
            <a:fld id="{E8A942AA-9FE7-44A1-AF17-03FE5F0ED626}" type="datetimeFigureOut">
              <a:rPr lang="en-US" smtClean="0"/>
              <a:t>11/22/2025</a:t>
            </a:fld>
            <a:endParaRPr lang="en-US"/>
          </a:p>
        </p:txBody>
      </p:sp>
      <p:sp>
        <p:nvSpPr>
          <p:cNvPr id="4" name="Footer Placeholder 3">
            <a:extLst>
              <a:ext uri="{FF2B5EF4-FFF2-40B4-BE49-F238E27FC236}">
                <a16:creationId xmlns:a16="http://schemas.microsoft.com/office/drawing/2014/main" id="{A647ED15-9BBF-E967-7198-E72B6D2E55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D78F59D-2711-F8BE-8B01-98DAC832D3E4}"/>
              </a:ext>
            </a:extLst>
          </p:cNvPr>
          <p:cNvSpPr>
            <a:spLocks noGrp="1"/>
          </p:cNvSpPr>
          <p:nvPr>
            <p:ph type="sldNum" sz="quarter" idx="12"/>
          </p:nvPr>
        </p:nvSpPr>
        <p:spPr/>
        <p:txBody>
          <a:bodyPr/>
          <a:lstStyle/>
          <a:p>
            <a:fld id="{AE7F5FCB-2018-4DE9-BC25-0CEBE15A3B71}" type="slidenum">
              <a:rPr lang="en-US" smtClean="0"/>
              <a:t>‹#›</a:t>
            </a:fld>
            <a:endParaRPr lang="en-US"/>
          </a:p>
        </p:txBody>
      </p:sp>
    </p:spTree>
    <p:extLst>
      <p:ext uri="{BB962C8B-B14F-4D97-AF65-F5344CB8AC3E}">
        <p14:creationId xmlns:p14="http://schemas.microsoft.com/office/powerpoint/2010/main" val="2696196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3771EF-0AFF-C142-6B88-09FA1BD7A34F}"/>
              </a:ext>
            </a:extLst>
          </p:cNvPr>
          <p:cNvSpPr>
            <a:spLocks noGrp="1"/>
          </p:cNvSpPr>
          <p:nvPr>
            <p:ph type="dt" sz="half" idx="10"/>
          </p:nvPr>
        </p:nvSpPr>
        <p:spPr/>
        <p:txBody>
          <a:bodyPr/>
          <a:lstStyle/>
          <a:p>
            <a:fld id="{E8A942AA-9FE7-44A1-AF17-03FE5F0ED626}" type="datetimeFigureOut">
              <a:rPr lang="en-US" smtClean="0"/>
              <a:t>11/22/2025</a:t>
            </a:fld>
            <a:endParaRPr lang="en-US"/>
          </a:p>
        </p:txBody>
      </p:sp>
      <p:sp>
        <p:nvSpPr>
          <p:cNvPr id="3" name="Footer Placeholder 2">
            <a:extLst>
              <a:ext uri="{FF2B5EF4-FFF2-40B4-BE49-F238E27FC236}">
                <a16:creationId xmlns:a16="http://schemas.microsoft.com/office/drawing/2014/main" id="{202D2FE3-F486-31F2-686A-7577830A08C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BA6B8A-5A95-0B64-9256-4E2E4B86AFB0}"/>
              </a:ext>
            </a:extLst>
          </p:cNvPr>
          <p:cNvSpPr>
            <a:spLocks noGrp="1"/>
          </p:cNvSpPr>
          <p:nvPr>
            <p:ph type="sldNum" sz="quarter" idx="12"/>
          </p:nvPr>
        </p:nvSpPr>
        <p:spPr/>
        <p:txBody>
          <a:bodyPr/>
          <a:lstStyle/>
          <a:p>
            <a:fld id="{AE7F5FCB-2018-4DE9-BC25-0CEBE15A3B71}" type="slidenum">
              <a:rPr lang="en-US" smtClean="0"/>
              <a:t>‹#›</a:t>
            </a:fld>
            <a:endParaRPr lang="en-US"/>
          </a:p>
        </p:txBody>
      </p:sp>
    </p:spTree>
    <p:extLst>
      <p:ext uri="{BB962C8B-B14F-4D97-AF65-F5344CB8AC3E}">
        <p14:creationId xmlns:p14="http://schemas.microsoft.com/office/powerpoint/2010/main" val="3124755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D28CB-9B95-D661-F07A-633D25C74D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59A27A-FF0C-2D75-0344-019DF4D1C1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6C8EF34-D29B-968B-712B-F7FCA3A770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726A42-AE60-53F7-3BE5-7D171BC91C9C}"/>
              </a:ext>
            </a:extLst>
          </p:cNvPr>
          <p:cNvSpPr>
            <a:spLocks noGrp="1"/>
          </p:cNvSpPr>
          <p:nvPr>
            <p:ph type="dt" sz="half" idx="10"/>
          </p:nvPr>
        </p:nvSpPr>
        <p:spPr/>
        <p:txBody>
          <a:bodyPr/>
          <a:lstStyle/>
          <a:p>
            <a:fld id="{E8A942AA-9FE7-44A1-AF17-03FE5F0ED626}" type="datetimeFigureOut">
              <a:rPr lang="en-US" smtClean="0"/>
              <a:t>11/22/2025</a:t>
            </a:fld>
            <a:endParaRPr lang="en-US"/>
          </a:p>
        </p:txBody>
      </p:sp>
      <p:sp>
        <p:nvSpPr>
          <p:cNvPr id="6" name="Footer Placeholder 5">
            <a:extLst>
              <a:ext uri="{FF2B5EF4-FFF2-40B4-BE49-F238E27FC236}">
                <a16:creationId xmlns:a16="http://schemas.microsoft.com/office/drawing/2014/main" id="{48EA1AFC-B134-C919-5A44-4E820AA1BE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F7B507-AB1B-8704-072D-CE5D96D4AC72}"/>
              </a:ext>
            </a:extLst>
          </p:cNvPr>
          <p:cNvSpPr>
            <a:spLocks noGrp="1"/>
          </p:cNvSpPr>
          <p:nvPr>
            <p:ph type="sldNum" sz="quarter" idx="12"/>
          </p:nvPr>
        </p:nvSpPr>
        <p:spPr/>
        <p:txBody>
          <a:bodyPr/>
          <a:lstStyle/>
          <a:p>
            <a:fld id="{AE7F5FCB-2018-4DE9-BC25-0CEBE15A3B71}" type="slidenum">
              <a:rPr lang="en-US" smtClean="0"/>
              <a:t>‹#›</a:t>
            </a:fld>
            <a:endParaRPr lang="en-US"/>
          </a:p>
        </p:txBody>
      </p:sp>
    </p:spTree>
    <p:extLst>
      <p:ext uri="{BB962C8B-B14F-4D97-AF65-F5344CB8AC3E}">
        <p14:creationId xmlns:p14="http://schemas.microsoft.com/office/powerpoint/2010/main" val="2705346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9D931-D83F-936E-2847-9814778E30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F63D628-20BF-D581-4CB7-B805DBC95F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611A8E2-ACF1-7983-4640-7B42EB23F5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A87320-80D2-2248-6F56-533E9F915DE5}"/>
              </a:ext>
            </a:extLst>
          </p:cNvPr>
          <p:cNvSpPr>
            <a:spLocks noGrp="1"/>
          </p:cNvSpPr>
          <p:nvPr>
            <p:ph type="dt" sz="half" idx="10"/>
          </p:nvPr>
        </p:nvSpPr>
        <p:spPr/>
        <p:txBody>
          <a:bodyPr/>
          <a:lstStyle/>
          <a:p>
            <a:fld id="{E8A942AA-9FE7-44A1-AF17-03FE5F0ED626}" type="datetimeFigureOut">
              <a:rPr lang="en-US" smtClean="0"/>
              <a:t>11/22/2025</a:t>
            </a:fld>
            <a:endParaRPr lang="en-US"/>
          </a:p>
        </p:txBody>
      </p:sp>
      <p:sp>
        <p:nvSpPr>
          <p:cNvPr id="6" name="Footer Placeholder 5">
            <a:extLst>
              <a:ext uri="{FF2B5EF4-FFF2-40B4-BE49-F238E27FC236}">
                <a16:creationId xmlns:a16="http://schemas.microsoft.com/office/drawing/2014/main" id="{D2B35273-7F07-1EBC-7A58-076C803E62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8B549E-57AF-A412-F13B-B87641158203}"/>
              </a:ext>
            </a:extLst>
          </p:cNvPr>
          <p:cNvSpPr>
            <a:spLocks noGrp="1"/>
          </p:cNvSpPr>
          <p:nvPr>
            <p:ph type="sldNum" sz="quarter" idx="12"/>
          </p:nvPr>
        </p:nvSpPr>
        <p:spPr/>
        <p:txBody>
          <a:bodyPr/>
          <a:lstStyle/>
          <a:p>
            <a:fld id="{AE7F5FCB-2018-4DE9-BC25-0CEBE15A3B71}" type="slidenum">
              <a:rPr lang="en-US" smtClean="0"/>
              <a:t>‹#›</a:t>
            </a:fld>
            <a:endParaRPr lang="en-US"/>
          </a:p>
        </p:txBody>
      </p:sp>
    </p:spTree>
    <p:extLst>
      <p:ext uri="{BB962C8B-B14F-4D97-AF65-F5344CB8AC3E}">
        <p14:creationId xmlns:p14="http://schemas.microsoft.com/office/powerpoint/2010/main" val="824545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1E0B71-DB8B-5930-56DF-D61AE6B604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B147D54-25BF-CFF6-BEAD-DB8C2F2C7E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8CD308-5AD2-F606-1E5F-7C1AFB0DCD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8A942AA-9FE7-44A1-AF17-03FE5F0ED626}" type="datetimeFigureOut">
              <a:rPr lang="en-US" smtClean="0"/>
              <a:t>11/22/2025</a:t>
            </a:fld>
            <a:endParaRPr lang="en-US"/>
          </a:p>
        </p:txBody>
      </p:sp>
      <p:sp>
        <p:nvSpPr>
          <p:cNvPr id="5" name="Footer Placeholder 4">
            <a:extLst>
              <a:ext uri="{FF2B5EF4-FFF2-40B4-BE49-F238E27FC236}">
                <a16:creationId xmlns:a16="http://schemas.microsoft.com/office/drawing/2014/main" id="{1A18343D-A5B6-C802-854D-EA6CC41B82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3291B43-5670-3568-78A7-235D778C8F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E7F5FCB-2018-4DE9-BC25-0CEBE15A3B71}" type="slidenum">
              <a:rPr lang="en-US" smtClean="0"/>
              <a:t>‹#›</a:t>
            </a:fld>
            <a:endParaRPr lang="en-US"/>
          </a:p>
        </p:txBody>
      </p:sp>
    </p:spTree>
    <p:extLst>
      <p:ext uri="{BB962C8B-B14F-4D97-AF65-F5344CB8AC3E}">
        <p14:creationId xmlns:p14="http://schemas.microsoft.com/office/powerpoint/2010/main" val="32299464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5AE1DFE1-B36C-BF50-2D36-7D24D13B96E3}"/>
              </a:ext>
            </a:extLst>
          </p:cNvPr>
          <p:cNvSpPr>
            <a:spLocks noGrp="1"/>
          </p:cNvSpPr>
          <p:nvPr>
            <p:ph type="ctrTitle"/>
          </p:nvPr>
        </p:nvSpPr>
        <p:spPr>
          <a:xfrm>
            <a:off x="1314824" y="735106"/>
            <a:ext cx="10053763" cy="2928470"/>
          </a:xfrm>
        </p:spPr>
        <p:txBody>
          <a:bodyPr anchor="b">
            <a:normAutofit/>
          </a:bodyPr>
          <a:lstStyle/>
          <a:p>
            <a:pPr algn="l"/>
            <a:r>
              <a:rPr lang="en-US" sz="4800" dirty="0">
                <a:solidFill>
                  <a:srgbClr val="FFFFFF"/>
                </a:solidFill>
              </a:rPr>
              <a:t>EV Charging Comparisons</a:t>
            </a:r>
          </a:p>
        </p:txBody>
      </p:sp>
      <p:sp>
        <p:nvSpPr>
          <p:cNvPr id="3" name="Subtitle 2">
            <a:extLst>
              <a:ext uri="{FF2B5EF4-FFF2-40B4-BE49-F238E27FC236}">
                <a16:creationId xmlns:a16="http://schemas.microsoft.com/office/drawing/2014/main" id="{F721A8E8-9CFE-DE98-681C-C05917CC38D9}"/>
              </a:ext>
            </a:extLst>
          </p:cNvPr>
          <p:cNvSpPr>
            <a:spLocks noGrp="1"/>
          </p:cNvSpPr>
          <p:nvPr>
            <p:ph type="subTitle" idx="1"/>
          </p:nvPr>
        </p:nvSpPr>
        <p:spPr>
          <a:xfrm>
            <a:off x="1350682" y="4870824"/>
            <a:ext cx="10005951" cy="1458258"/>
          </a:xfrm>
        </p:spPr>
        <p:txBody>
          <a:bodyPr anchor="ctr">
            <a:normAutofit/>
          </a:bodyPr>
          <a:lstStyle/>
          <a:p>
            <a:pPr algn="l"/>
            <a:r>
              <a:rPr lang="en-US" dirty="0"/>
              <a:t>Polar Power EV Direct Charging Solution</a:t>
            </a:r>
          </a:p>
        </p:txBody>
      </p:sp>
    </p:spTree>
    <p:extLst>
      <p:ext uri="{BB962C8B-B14F-4D97-AF65-F5344CB8AC3E}">
        <p14:creationId xmlns:p14="http://schemas.microsoft.com/office/powerpoint/2010/main" val="3181107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6BDCBE5-E7DC-EA6B-C6C7-9D50DE9CE964}"/>
              </a:ext>
            </a:extLst>
          </p:cNvPr>
          <p:cNvSpPr>
            <a:spLocks noGrp="1"/>
          </p:cNvSpPr>
          <p:nvPr>
            <p:ph type="title"/>
          </p:nvPr>
        </p:nvSpPr>
        <p:spPr/>
        <p:txBody>
          <a:bodyPr/>
          <a:lstStyle/>
          <a:p>
            <a:r>
              <a:rPr lang="en-US" dirty="0"/>
              <a:t>AC Generator to DC Power Supply Charging</a:t>
            </a:r>
          </a:p>
        </p:txBody>
      </p:sp>
      <p:pic>
        <p:nvPicPr>
          <p:cNvPr id="8" name="Content Placeholder 7" descr="These Electric Vehicle Chargers Will Come to You - Bloomberg">
            <a:extLst>
              <a:ext uri="{FF2B5EF4-FFF2-40B4-BE49-F238E27FC236}">
                <a16:creationId xmlns:a16="http://schemas.microsoft.com/office/drawing/2014/main" id="{1790B879-2E9E-479C-B472-27E392CA1EE0}"/>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1626135"/>
            <a:ext cx="5181600" cy="2919426"/>
          </a:xfrm>
          <a:prstGeom prst="rect">
            <a:avLst/>
          </a:prstGeom>
          <a:noFill/>
          <a:ln>
            <a:noFill/>
          </a:ln>
        </p:spPr>
      </p:pic>
      <p:pic>
        <p:nvPicPr>
          <p:cNvPr id="3" name="Content Placeholder 7" descr="A white truck parked on the side of a road&#10;&#10;Description automatically generated">
            <a:extLst>
              <a:ext uri="{FF2B5EF4-FFF2-40B4-BE49-F238E27FC236}">
                <a16:creationId xmlns:a16="http://schemas.microsoft.com/office/drawing/2014/main" id="{1FA68530-6FB4-3459-5D6C-427D2B946B5B}"/>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838199" y="1626135"/>
            <a:ext cx="5181600" cy="2919426"/>
          </a:xfrm>
          <a:prstGeom prst="rect">
            <a:avLst/>
          </a:prstGeom>
          <a:noFill/>
          <a:ln>
            <a:noFill/>
          </a:ln>
        </p:spPr>
      </p:pic>
      <p:sp>
        <p:nvSpPr>
          <p:cNvPr id="2" name="TextBox 1">
            <a:extLst>
              <a:ext uri="{FF2B5EF4-FFF2-40B4-BE49-F238E27FC236}">
                <a16:creationId xmlns:a16="http://schemas.microsoft.com/office/drawing/2014/main" id="{889D59F2-7715-C72F-8210-A64B701A3D2D}"/>
              </a:ext>
            </a:extLst>
          </p:cNvPr>
          <p:cNvSpPr txBox="1"/>
          <p:nvPr/>
        </p:nvSpPr>
        <p:spPr>
          <a:xfrm>
            <a:off x="626030" y="4615885"/>
            <a:ext cx="11051904" cy="2031325"/>
          </a:xfrm>
          <a:prstGeom prst="rect">
            <a:avLst/>
          </a:prstGeom>
          <a:noFill/>
        </p:spPr>
        <p:txBody>
          <a:bodyPr wrap="square" rtlCol="0">
            <a:spAutoFit/>
          </a:bodyPr>
          <a:lstStyle/>
          <a:p>
            <a:r>
              <a:rPr lang="en-US" dirty="0"/>
              <a:t>Downside: </a:t>
            </a:r>
          </a:p>
          <a:p>
            <a:pPr marL="285750" indent="-285750">
              <a:buFont typeface="Arial" panose="020B0604020202020204" pitchFamily="34" charset="0"/>
              <a:buChar char="•"/>
            </a:pPr>
            <a:r>
              <a:rPr lang="en-US" dirty="0"/>
              <a:t>High fuel usage moving these mobile chargers to the charging site</a:t>
            </a:r>
          </a:p>
          <a:p>
            <a:pPr marL="285750" indent="-285750">
              <a:buFont typeface="Arial" panose="020B0604020202020204" pitchFamily="34" charset="0"/>
              <a:buChar char="•"/>
            </a:pPr>
            <a:r>
              <a:rPr lang="en-US" dirty="0"/>
              <a:t>Additional fuel waste with the energy conversion losses generating AC and having to convert it to DC</a:t>
            </a:r>
          </a:p>
          <a:p>
            <a:pPr marL="285750" indent="-285750">
              <a:buFont typeface="Arial" panose="020B0604020202020204" pitchFamily="34" charset="0"/>
              <a:buChar char="•"/>
            </a:pPr>
            <a:r>
              <a:rPr lang="en-US" dirty="0"/>
              <a:t>Very expensive CAPEX and OPEX </a:t>
            </a:r>
          </a:p>
          <a:p>
            <a:pPr marL="285750" indent="-285750">
              <a:buFont typeface="Arial" panose="020B0604020202020204" pitchFamily="34" charset="0"/>
              <a:buChar char="•"/>
            </a:pPr>
            <a:r>
              <a:rPr lang="en-US" dirty="0"/>
              <a:t>Large size makes it hard to reach stranded vehicles out of charge on highways, freeways, metro areas, parking lots  </a:t>
            </a:r>
          </a:p>
          <a:p>
            <a:endParaRPr lang="en-US" dirty="0"/>
          </a:p>
        </p:txBody>
      </p:sp>
    </p:spTree>
    <p:extLst>
      <p:ext uri="{BB962C8B-B14F-4D97-AF65-F5344CB8AC3E}">
        <p14:creationId xmlns:p14="http://schemas.microsoft.com/office/powerpoint/2010/main" val="4131009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501DF0C-14C2-FD6C-29F9-92BF93D46264}"/>
              </a:ext>
            </a:extLst>
          </p:cNvPr>
          <p:cNvSpPr>
            <a:spLocks noGrp="1"/>
          </p:cNvSpPr>
          <p:nvPr>
            <p:ph type="title"/>
          </p:nvPr>
        </p:nvSpPr>
        <p:spPr/>
        <p:txBody>
          <a:bodyPr/>
          <a:lstStyle/>
          <a:p>
            <a:r>
              <a:rPr lang="en-US" dirty="0"/>
              <a:t>Battery to DC Power Supply Charging</a:t>
            </a:r>
          </a:p>
        </p:txBody>
      </p:sp>
      <p:pic>
        <p:nvPicPr>
          <p:cNvPr id="8" name="Content Placeholder 7" descr="Portable charging trailer for commercial EV fleets – pv magazine  International">
            <a:extLst>
              <a:ext uri="{FF2B5EF4-FFF2-40B4-BE49-F238E27FC236}">
                <a16:creationId xmlns:a16="http://schemas.microsoft.com/office/drawing/2014/main" id="{494A2BC6-8679-ED7D-4664-6764EB5654F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096000" y="1479932"/>
            <a:ext cx="5181600" cy="3447286"/>
          </a:xfrm>
          <a:prstGeom prst="rect">
            <a:avLst/>
          </a:prstGeom>
          <a:noFill/>
          <a:ln>
            <a:noFill/>
          </a:ln>
        </p:spPr>
      </p:pic>
      <p:pic>
        <p:nvPicPr>
          <p:cNvPr id="2" name="Content Placeholder 7" descr="Emergency mobile EV charging system - SETEC POWER">
            <a:extLst>
              <a:ext uri="{FF2B5EF4-FFF2-40B4-BE49-F238E27FC236}">
                <a16:creationId xmlns:a16="http://schemas.microsoft.com/office/drawing/2014/main" id="{15E463F6-3B59-48AE-B726-339F4F437206}"/>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838200" y="1027906"/>
            <a:ext cx="4351338" cy="4351338"/>
          </a:xfrm>
          <a:prstGeom prst="rect">
            <a:avLst/>
          </a:prstGeom>
          <a:noFill/>
          <a:ln>
            <a:noFill/>
          </a:ln>
        </p:spPr>
      </p:pic>
      <p:sp>
        <p:nvSpPr>
          <p:cNvPr id="3" name="TextBox 2">
            <a:extLst>
              <a:ext uri="{FF2B5EF4-FFF2-40B4-BE49-F238E27FC236}">
                <a16:creationId xmlns:a16="http://schemas.microsoft.com/office/drawing/2014/main" id="{6BF0ED03-BF33-E97C-ABB8-95F14CBBFFA8}"/>
              </a:ext>
            </a:extLst>
          </p:cNvPr>
          <p:cNvSpPr txBox="1"/>
          <p:nvPr/>
        </p:nvSpPr>
        <p:spPr>
          <a:xfrm>
            <a:off x="340821" y="4923215"/>
            <a:ext cx="11097492" cy="1815882"/>
          </a:xfrm>
          <a:prstGeom prst="rect">
            <a:avLst/>
          </a:prstGeom>
          <a:noFill/>
        </p:spPr>
        <p:txBody>
          <a:bodyPr wrap="square" rtlCol="0">
            <a:spAutoFit/>
          </a:bodyPr>
          <a:lstStyle/>
          <a:p>
            <a:r>
              <a:rPr lang="en-US" sz="1600" dirty="0"/>
              <a:t>Battery to Battery charging using buck / boost DC power supply. Downside: </a:t>
            </a:r>
          </a:p>
          <a:p>
            <a:pPr marL="285750" indent="-285750">
              <a:buFont typeface="Arial" panose="020B0604020202020204" pitchFamily="34" charset="0"/>
              <a:buChar char="•"/>
            </a:pPr>
            <a:r>
              <a:rPr lang="en-US" sz="1600" dirty="0"/>
              <a:t>When the Battey that supplies the energy for charging need recharging, where do you go?  The trailer is too large for a </a:t>
            </a:r>
          </a:p>
          <a:p>
            <a:r>
              <a:rPr lang="en-US" sz="1600" dirty="0"/>
              <a:t>       charging station and it’s very expensive to set up a facility to charge the large trailer as a reasonable rate.</a:t>
            </a:r>
          </a:p>
          <a:p>
            <a:pPr marL="285750" indent="-285750">
              <a:buFont typeface="Arial" panose="020B0604020202020204" pitchFamily="34" charset="0"/>
              <a:buChar char="•"/>
            </a:pPr>
            <a:r>
              <a:rPr lang="en-US" sz="1600" dirty="0"/>
              <a:t>The smaller battery-based unit will have a limited number of EVs it can charges before having to spend an hour or more at a charging station   </a:t>
            </a:r>
          </a:p>
          <a:p>
            <a:pPr marL="285750" indent="-285750">
              <a:buFont typeface="Arial" panose="020B0604020202020204" pitchFamily="34" charset="0"/>
              <a:buChar char="•"/>
            </a:pPr>
            <a:r>
              <a:rPr lang="en-US" sz="1600" dirty="0"/>
              <a:t>Large trailer size makes it hard to reach stranded vehicles out of charge on highways, freeways, metro areas, parking lots.</a:t>
            </a:r>
          </a:p>
          <a:p>
            <a:pPr marL="285750" indent="-285750">
              <a:buFont typeface="Arial" panose="020B0604020202020204" pitchFamily="34" charset="0"/>
              <a:buChar char="•"/>
            </a:pPr>
            <a:r>
              <a:rPr lang="en-US" sz="1600" dirty="0"/>
              <a:t>Both the small unit and large trailer have expensive CAPEX and OPEX due to the battery and its replacement costs</a:t>
            </a:r>
          </a:p>
        </p:txBody>
      </p:sp>
    </p:spTree>
    <p:extLst>
      <p:ext uri="{BB962C8B-B14F-4D97-AF65-F5344CB8AC3E}">
        <p14:creationId xmlns:p14="http://schemas.microsoft.com/office/powerpoint/2010/main" val="3715425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1F95A1E-30F2-573D-BB40-6EE62E5927B8}"/>
              </a:ext>
            </a:extLst>
          </p:cNvPr>
          <p:cNvSpPr>
            <a:spLocks noGrp="1"/>
          </p:cNvSpPr>
          <p:nvPr>
            <p:ph type="title"/>
          </p:nvPr>
        </p:nvSpPr>
        <p:spPr>
          <a:xfrm>
            <a:off x="279896" y="-45493"/>
            <a:ext cx="4642395" cy="1589400"/>
          </a:xfrm>
        </p:spPr>
        <p:txBody>
          <a:bodyPr/>
          <a:lstStyle/>
          <a:p>
            <a:r>
              <a:rPr lang="en-US" sz="2800" b="1" dirty="0"/>
              <a:t>Polar Mobile Rapid Charging System</a:t>
            </a:r>
            <a:br>
              <a:rPr lang="en-US" dirty="0"/>
            </a:br>
            <a:endParaRPr lang="en-US" dirty="0"/>
          </a:p>
        </p:txBody>
      </p:sp>
      <p:sp>
        <p:nvSpPr>
          <p:cNvPr id="6" name="Text Placeholder 5">
            <a:extLst>
              <a:ext uri="{FF2B5EF4-FFF2-40B4-BE49-F238E27FC236}">
                <a16:creationId xmlns:a16="http://schemas.microsoft.com/office/drawing/2014/main" id="{65EB2E21-28DD-0A23-6D2E-57EAEE1D43EB}"/>
              </a:ext>
            </a:extLst>
          </p:cNvPr>
          <p:cNvSpPr>
            <a:spLocks noGrp="1"/>
          </p:cNvSpPr>
          <p:nvPr>
            <p:ph type="body" sz="half" idx="2"/>
          </p:nvPr>
        </p:nvSpPr>
        <p:spPr>
          <a:xfrm>
            <a:off x="297070" y="1132765"/>
            <a:ext cx="4642395" cy="5232229"/>
          </a:xfrm>
        </p:spPr>
        <p:txBody>
          <a:bodyPr>
            <a:noAutofit/>
          </a:bodyPr>
          <a:lstStyle/>
          <a:p>
            <a:pPr fontAlgn="base">
              <a:lnSpc>
                <a:spcPct val="120000"/>
              </a:lnSpc>
            </a:pPr>
            <a:r>
              <a:rPr lang="en-US" sz="1200" dirty="0"/>
              <a:t>The Polar Power solution incorporates a DC generator with the necessary controls required to charge the battery directly and automatically. This is the simplest and most efficient solution to providing mobile rapid charging. There are no disadvantages with this approach. Photo shows two separate Polar chargers on the back of a ¾ ton pickup truck. The DC generator can operate on clean fuels such as natural gas and propane, or traditional diesel fuel.</a:t>
            </a:r>
          </a:p>
          <a:p>
            <a:pPr fontAlgn="base">
              <a:lnSpc>
                <a:spcPct val="120000"/>
              </a:lnSpc>
            </a:pPr>
            <a:r>
              <a:rPr lang="en-US" sz="1200" b="1" dirty="0">
                <a:solidFill>
                  <a:schemeClr val="tx2"/>
                </a:solidFill>
              </a:rPr>
              <a:t>Advantages:</a:t>
            </a:r>
            <a:endParaRPr lang="en-US" sz="1200" dirty="0">
              <a:solidFill>
                <a:schemeClr val="tx2"/>
              </a:solidFill>
            </a:endParaRPr>
          </a:p>
          <a:p>
            <a:pPr marL="171450" lvl="0" indent="-171450" fontAlgn="base">
              <a:lnSpc>
                <a:spcPct val="120000"/>
              </a:lnSpc>
              <a:spcBef>
                <a:spcPts val="0"/>
              </a:spcBef>
              <a:buFont typeface="Arial" panose="020B0604020202020204" pitchFamily="34" charset="0"/>
              <a:buChar char="•"/>
            </a:pPr>
            <a:r>
              <a:rPr lang="en-US" sz="1200" dirty="0"/>
              <a:t>Approx 300 to 370 kg weight for 30kW, level 3 charging</a:t>
            </a:r>
          </a:p>
          <a:p>
            <a:pPr marL="171450" lvl="0" indent="-171450" fontAlgn="base">
              <a:lnSpc>
                <a:spcPct val="120000"/>
              </a:lnSpc>
              <a:spcBef>
                <a:spcPts val="0"/>
              </a:spcBef>
              <a:buFont typeface="Arial" panose="020B0604020202020204" pitchFamily="34" charset="0"/>
              <a:buChar char="•"/>
            </a:pPr>
            <a:r>
              <a:rPr lang="en-US" sz="1200" dirty="0"/>
              <a:t>Very compact in size and can fit on a standard tow truck or on the back of a small pickup truck/van</a:t>
            </a:r>
          </a:p>
          <a:p>
            <a:pPr marL="171450" lvl="0" indent="-171450" fontAlgn="base">
              <a:lnSpc>
                <a:spcPct val="120000"/>
              </a:lnSpc>
              <a:spcBef>
                <a:spcPts val="0"/>
              </a:spcBef>
              <a:buFont typeface="Arial" panose="020B0604020202020204" pitchFamily="34" charset="0"/>
              <a:buChar char="•"/>
            </a:pPr>
            <a:r>
              <a:rPr lang="en-US" sz="1200" dirty="0"/>
              <a:t>No power conversion electronics is required as charging regulation is accomplished directly through the alternator</a:t>
            </a:r>
          </a:p>
          <a:p>
            <a:pPr marL="171450" lvl="0" indent="-171450" fontAlgn="base">
              <a:lnSpc>
                <a:spcPct val="120000"/>
              </a:lnSpc>
              <a:spcBef>
                <a:spcPts val="0"/>
              </a:spcBef>
              <a:buFont typeface="Arial" panose="020B0604020202020204" pitchFamily="34" charset="0"/>
              <a:buChar char="•"/>
            </a:pPr>
            <a:r>
              <a:rPr lang="en-US" sz="1200" dirty="0"/>
              <a:t>Very simple system to maintain and operate, facilitates use with mechanics and tow truck operators</a:t>
            </a:r>
          </a:p>
          <a:p>
            <a:pPr marL="171450" lvl="0" indent="-171450" fontAlgn="base">
              <a:lnSpc>
                <a:spcPct val="120000"/>
              </a:lnSpc>
              <a:spcBef>
                <a:spcPts val="0"/>
              </a:spcBef>
              <a:buFont typeface="Arial" panose="020B0604020202020204" pitchFamily="34" charset="0"/>
              <a:buChar char="•"/>
            </a:pPr>
            <a:r>
              <a:rPr lang="en-US" sz="1200" dirty="0"/>
              <a:t>Design for the harsh automotive environments which include corrosion from road salt, rain, marine air, temperature extremes, and road vibration.</a:t>
            </a:r>
          </a:p>
          <a:p>
            <a:pPr marL="171450" lvl="0" indent="-171450" fontAlgn="base">
              <a:lnSpc>
                <a:spcPct val="120000"/>
              </a:lnSpc>
              <a:spcBef>
                <a:spcPts val="0"/>
              </a:spcBef>
              <a:buFont typeface="Arial" panose="020B0604020202020204" pitchFamily="34" charset="0"/>
              <a:buChar char="•"/>
            </a:pPr>
            <a:r>
              <a:rPr lang="en-US" sz="1200" dirty="0"/>
              <a:t>Considerably more fuel efficient in converting fuel into battery charging energy than using an AC generator coupled to a battery charger.</a:t>
            </a:r>
          </a:p>
          <a:p>
            <a:pPr marL="171450" lvl="0" indent="-171450" fontAlgn="base">
              <a:lnSpc>
                <a:spcPct val="120000"/>
              </a:lnSpc>
              <a:spcBef>
                <a:spcPts val="0"/>
              </a:spcBef>
              <a:buFont typeface="Arial" panose="020B0604020202020204" pitchFamily="34" charset="0"/>
              <a:buChar char="•"/>
            </a:pPr>
            <a:r>
              <a:rPr lang="en-US" sz="1200" dirty="0"/>
              <a:t>This lightweight and compact system saves fuel in transportation</a:t>
            </a:r>
          </a:p>
          <a:p>
            <a:pPr marL="171450" lvl="0" indent="-171450" fontAlgn="base">
              <a:lnSpc>
                <a:spcPct val="120000"/>
              </a:lnSpc>
              <a:spcBef>
                <a:spcPts val="0"/>
              </a:spcBef>
              <a:buFont typeface="Arial" panose="020B0604020202020204" pitchFamily="34" charset="0"/>
              <a:buChar char="•"/>
            </a:pPr>
            <a:r>
              <a:rPr lang="en-US" sz="1200" dirty="0"/>
              <a:t>Lowest Cost</a:t>
            </a:r>
          </a:p>
          <a:p>
            <a:pPr>
              <a:lnSpc>
                <a:spcPct val="120000"/>
              </a:lnSpc>
            </a:pPr>
            <a:endParaRPr lang="en-US" sz="1200" dirty="0"/>
          </a:p>
          <a:p>
            <a:pPr>
              <a:lnSpc>
                <a:spcPct val="120000"/>
              </a:lnSpc>
            </a:pPr>
            <a:endParaRPr lang="en-US" sz="1200" dirty="0"/>
          </a:p>
        </p:txBody>
      </p:sp>
      <p:pic>
        <p:nvPicPr>
          <p:cNvPr id="7" name="Content Placeholder 6">
            <a:extLst>
              <a:ext uri="{FF2B5EF4-FFF2-40B4-BE49-F238E27FC236}">
                <a16:creationId xmlns:a16="http://schemas.microsoft.com/office/drawing/2014/main" id="{FE5D192E-B779-4A79-AB92-8809D8D59C59}"/>
              </a:ext>
            </a:extLst>
          </p:cNvPr>
          <p:cNvPicPr>
            <a:picLocks noGrp="1" noChangeAspect="1"/>
          </p:cNvPicPr>
          <p:nvPr>
            <p:ph idx="1"/>
          </p:nvPr>
        </p:nvPicPr>
        <p:blipFill rotWithShape="1">
          <a:blip r:embed="rId3" cstate="email">
            <a:extLst>
              <a:ext uri="{28A0092B-C50C-407E-A947-70E740481C1C}">
                <a14:useLocalDpi xmlns:a14="http://schemas.microsoft.com/office/drawing/2010/main" val="0"/>
              </a:ext>
            </a:extLst>
          </a:blip>
          <a:srcRect/>
          <a:stretch/>
        </p:blipFill>
        <p:spPr bwMode="auto">
          <a:xfrm>
            <a:off x="5303723" y="184326"/>
            <a:ext cx="6479864" cy="3659793"/>
          </a:xfrm>
          <a:prstGeom prst="rect">
            <a:avLst/>
          </a:prstGeom>
          <a:noFill/>
          <a:ln>
            <a:noFill/>
          </a:ln>
        </p:spPr>
      </p:pic>
      <p:pic>
        <p:nvPicPr>
          <p:cNvPr id="8" name="Picture 7" descr="A diagram of a charge feedback&#10;&#10;Description automatically generated with medium confidence">
            <a:extLst>
              <a:ext uri="{FF2B5EF4-FFF2-40B4-BE49-F238E27FC236}">
                <a16:creationId xmlns:a16="http://schemas.microsoft.com/office/drawing/2014/main" id="{14B76F76-FB14-8191-E96F-5530CCA9B6E9}"/>
              </a:ext>
            </a:extLst>
          </p:cNvPr>
          <p:cNvPicPr>
            <a:picLocks noChangeAspect="1"/>
          </p:cNvPicPr>
          <p:nvPr/>
        </p:nvPicPr>
        <p:blipFill>
          <a:blip r:embed="rId4">
            <a:extLst>
              <a:ext uri="{28A0092B-C50C-407E-A947-70E740481C1C}">
                <a14:useLocalDpi xmlns:a14="http://schemas.microsoft.com/office/drawing/2010/main" val="0"/>
              </a:ext>
            </a:extLst>
          </a:blip>
          <a:srcRect b="11448"/>
          <a:stretch>
            <a:fillRect/>
          </a:stretch>
        </p:blipFill>
        <p:spPr bwMode="auto">
          <a:xfrm>
            <a:off x="6096000" y="4232602"/>
            <a:ext cx="4898416" cy="2259191"/>
          </a:xfrm>
          <a:prstGeom prst="rect">
            <a:avLst/>
          </a:prstGeom>
          <a:noFill/>
          <a:ln>
            <a:noFill/>
          </a:ln>
        </p:spPr>
      </p:pic>
    </p:spTree>
    <p:extLst>
      <p:ext uri="{BB962C8B-B14F-4D97-AF65-F5344CB8AC3E}">
        <p14:creationId xmlns:p14="http://schemas.microsoft.com/office/powerpoint/2010/main" val="1798637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9A803DF-3FE1-F084-C1FE-35D2F0091A6F}"/>
              </a:ext>
            </a:extLst>
          </p:cNvPr>
          <p:cNvSpPr>
            <a:spLocks noGrp="1"/>
          </p:cNvSpPr>
          <p:nvPr>
            <p:ph type="title"/>
          </p:nvPr>
        </p:nvSpPr>
        <p:spPr>
          <a:xfrm>
            <a:off x="596630" y="90524"/>
            <a:ext cx="4856296" cy="1325563"/>
          </a:xfrm>
        </p:spPr>
        <p:txBody>
          <a:bodyPr>
            <a:normAutofit/>
          </a:bodyPr>
          <a:lstStyle/>
          <a:p>
            <a:r>
              <a:rPr lang="en-US" sz="3200" b="1" dirty="0"/>
              <a:t>AC Charging Method</a:t>
            </a:r>
            <a:endParaRPr lang="en-US" sz="3200" dirty="0"/>
          </a:p>
        </p:txBody>
      </p:sp>
      <p:sp>
        <p:nvSpPr>
          <p:cNvPr id="3" name="Content Placeholder 2">
            <a:extLst>
              <a:ext uri="{FF2B5EF4-FFF2-40B4-BE49-F238E27FC236}">
                <a16:creationId xmlns:a16="http://schemas.microsoft.com/office/drawing/2014/main" id="{DFACAD0F-1C74-C6B7-DFCB-CF351F6FDB8D}"/>
              </a:ext>
            </a:extLst>
          </p:cNvPr>
          <p:cNvSpPr>
            <a:spLocks noGrp="1"/>
          </p:cNvSpPr>
          <p:nvPr>
            <p:ph sz="half" idx="1"/>
          </p:nvPr>
        </p:nvSpPr>
        <p:spPr>
          <a:xfrm>
            <a:off x="232012" y="1337481"/>
            <a:ext cx="4515086" cy="4839482"/>
          </a:xfrm>
        </p:spPr>
        <p:txBody>
          <a:bodyPr>
            <a:normAutofit fontScale="70000" lnSpcReduction="20000"/>
          </a:bodyPr>
          <a:lstStyle/>
          <a:p>
            <a:pPr marL="0" indent="0" fontAlgn="base">
              <a:lnSpc>
                <a:spcPct val="140000"/>
              </a:lnSpc>
              <a:buNone/>
            </a:pPr>
            <a:r>
              <a:rPr lang="en-US" sz="1900" dirty="0"/>
              <a:t>Using an AC generator to provide the large power demand required for rapid battery charging through the AC to DC battery charger is a poor solution for this application. There are no advantages with this configuration.</a:t>
            </a:r>
          </a:p>
          <a:p>
            <a:pPr marL="0" marR="0" indent="0" fontAlgn="base">
              <a:lnSpc>
                <a:spcPct val="140000"/>
              </a:lnSpc>
              <a:spcAft>
                <a:spcPts val="800"/>
              </a:spcAft>
              <a:buNone/>
            </a:pPr>
            <a:r>
              <a:rPr lang="en-US" sz="1900" b="1" dirty="0">
                <a:solidFill>
                  <a:schemeClr val="tx2"/>
                </a:solidFill>
              </a:rPr>
              <a:t>Disadvantages:</a:t>
            </a:r>
          </a:p>
          <a:p>
            <a:pPr marL="171450" indent="-171450" fontAlgn="base">
              <a:lnSpc>
                <a:spcPct val="140000"/>
              </a:lnSpc>
              <a:spcBef>
                <a:spcPts val="0"/>
              </a:spcBef>
              <a:spcAft>
                <a:spcPts val="800"/>
              </a:spcAft>
              <a:buSzPts val="1000"/>
              <a:tabLst>
                <a:tab pos="457200" algn="l"/>
              </a:tabLst>
            </a:pPr>
            <a:r>
              <a:rPr lang="en-US" sz="1900" dirty="0"/>
              <a:t>1,400 to 2,800 kg weight for 20 kW to 40 kW</a:t>
            </a:r>
          </a:p>
          <a:p>
            <a:pPr marL="171450" indent="-171450" fontAlgn="base">
              <a:lnSpc>
                <a:spcPct val="140000"/>
              </a:lnSpc>
              <a:spcBef>
                <a:spcPts val="0"/>
              </a:spcBef>
              <a:spcAft>
                <a:spcPts val="800"/>
              </a:spcAft>
              <a:buSzPts val="1000"/>
              <a:tabLst>
                <a:tab pos="457200" algn="l"/>
              </a:tabLst>
            </a:pPr>
            <a:r>
              <a:rPr lang="en-US" sz="1900" dirty="0"/>
              <a:t>Due to large physical size this system requires a dedicated trailer or truck to be mobile as seen in previous slides</a:t>
            </a:r>
          </a:p>
          <a:p>
            <a:pPr marL="171450" indent="-171450" fontAlgn="base">
              <a:lnSpc>
                <a:spcPct val="140000"/>
              </a:lnSpc>
              <a:spcBef>
                <a:spcPts val="0"/>
              </a:spcBef>
              <a:spcAft>
                <a:spcPts val="800"/>
              </a:spcAft>
              <a:buSzPts val="1000"/>
              <a:tabLst>
                <a:tab pos="457200" algn="l"/>
              </a:tabLst>
            </a:pPr>
            <a:r>
              <a:rPr lang="en-US" sz="1900" dirty="0"/>
              <a:t>Overly complex and more difficult to maintain in harsh environments</a:t>
            </a:r>
          </a:p>
          <a:p>
            <a:pPr marL="171450" indent="-171450" fontAlgn="base">
              <a:lnSpc>
                <a:spcPct val="140000"/>
              </a:lnSpc>
              <a:spcBef>
                <a:spcPts val="0"/>
              </a:spcBef>
              <a:spcAft>
                <a:spcPts val="800"/>
              </a:spcAft>
              <a:buSzPts val="1000"/>
              <a:tabLst>
                <a:tab pos="457200" algn="l"/>
              </a:tabLst>
            </a:pPr>
            <a:r>
              <a:rPr lang="en-US" sz="1900" dirty="0"/>
              <a:t>Using standard AC rapid chargers is not recommended, as they were not designed for harsh environments and vibration typical of road and highway travel</a:t>
            </a:r>
          </a:p>
          <a:p>
            <a:pPr marL="171450" indent="-171450" fontAlgn="base">
              <a:lnSpc>
                <a:spcPct val="140000"/>
              </a:lnSpc>
              <a:spcBef>
                <a:spcPts val="0"/>
              </a:spcBef>
              <a:spcAft>
                <a:spcPts val="800"/>
              </a:spcAft>
              <a:buSzPts val="1000"/>
              <a:tabLst>
                <a:tab pos="457200" algn="l"/>
              </a:tabLst>
            </a:pPr>
            <a:r>
              <a:rPr lang="en-US" sz="1900" dirty="0"/>
              <a:t>Considerable fuel is lost in transporting this heavy system</a:t>
            </a:r>
          </a:p>
          <a:p>
            <a:pPr marL="171450" indent="-171450" fontAlgn="base">
              <a:lnSpc>
                <a:spcPct val="140000"/>
              </a:lnSpc>
              <a:spcBef>
                <a:spcPts val="0"/>
              </a:spcBef>
              <a:spcAft>
                <a:spcPts val="800"/>
              </a:spcAft>
              <a:buSzPts val="1000"/>
              <a:tabLst>
                <a:tab pos="457200" algn="l"/>
              </a:tabLst>
            </a:pPr>
            <a:r>
              <a:rPr lang="en-US" sz="1900" dirty="0"/>
              <a:t>Very High Cost</a:t>
            </a:r>
          </a:p>
          <a:p>
            <a:pPr>
              <a:lnSpc>
                <a:spcPct val="120000"/>
              </a:lnSpc>
              <a:spcBef>
                <a:spcPts val="0"/>
              </a:spcBef>
            </a:pPr>
            <a:endParaRPr lang="en-US" dirty="0"/>
          </a:p>
        </p:txBody>
      </p:sp>
      <p:pic>
        <p:nvPicPr>
          <p:cNvPr id="5" name="Content Placeholder 4" descr="A white and green vehicle with a black background&#10;&#10;AI-generated content may be incorrect.">
            <a:extLst>
              <a:ext uri="{FF2B5EF4-FFF2-40B4-BE49-F238E27FC236}">
                <a16:creationId xmlns:a16="http://schemas.microsoft.com/office/drawing/2014/main" id="{46B1F90E-AA14-C9B6-BF94-BDD3975329A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419705" y="484249"/>
            <a:ext cx="7709252" cy="3011426"/>
          </a:xfrm>
        </p:spPr>
      </p:pic>
      <p:pic>
        <p:nvPicPr>
          <p:cNvPr id="4" name="Picture 3" descr="A diagram of a computer system&#10;&#10;Description automatically generated">
            <a:extLst>
              <a:ext uri="{FF2B5EF4-FFF2-40B4-BE49-F238E27FC236}">
                <a16:creationId xmlns:a16="http://schemas.microsoft.com/office/drawing/2014/main" id="{F67A86D9-4FE8-F0D2-CB4E-6729B50CFA6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52926" y="3849626"/>
            <a:ext cx="6400800" cy="2524125"/>
          </a:xfrm>
          <a:prstGeom prst="rect">
            <a:avLst/>
          </a:prstGeom>
          <a:noFill/>
          <a:ln>
            <a:noFill/>
          </a:ln>
        </p:spPr>
      </p:pic>
      <p:sp>
        <p:nvSpPr>
          <p:cNvPr id="6" name="TextBox 5">
            <a:extLst>
              <a:ext uri="{FF2B5EF4-FFF2-40B4-BE49-F238E27FC236}">
                <a16:creationId xmlns:a16="http://schemas.microsoft.com/office/drawing/2014/main" id="{7CE2FE8E-A887-B801-270C-CDA3AEA1F42F}"/>
              </a:ext>
            </a:extLst>
          </p:cNvPr>
          <p:cNvSpPr txBox="1"/>
          <p:nvPr/>
        </p:nvSpPr>
        <p:spPr>
          <a:xfrm>
            <a:off x="5761846" y="4001294"/>
            <a:ext cx="6091880" cy="352404"/>
          </a:xfrm>
          <a:prstGeom prst="rect">
            <a:avLst/>
          </a:prstGeom>
          <a:noFill/>
        </p:spPr>
        <p:txBody>
          <a:bodyPr wrap="square">
            <a:spAutoFit/>
          </a:bodyPr>
          <a:lstStyle/>
          <a:p>
            <a:pPr marL="0" marR="0" fontAlgn="base">
              <a:lnSpc>
                <a:spcPts val="1980"/>
              </a:lnSpc>
              <a:spcAft>
                <a:spcPts val="800"/>
              </a:spcAft>
              <a:buNone/>
            </a:pP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730595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c34e5af-cc69-40d7-9f4f-6e5a7eff7d17">
      <Terms xmlns="http://schemas.microsoft.com/office/infopath/2007/PartnerControls"/>
    </lcf76f155ced4ddcb4097134ff3c332f>
    <TaxCatchAll xmlns="6832b154-9de5-46e3-a7d1-c0dc4bc9e94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F4C18C4E9160B41AF01E9CB4CDA9B2D" ma:contentTypeVersion="13" ma:contentTypeDescription="Create a new document." ma:contentTypeScope="" ma:versionID="86ea07fc8d1ac440e0a7b0f2743852a4">
  <xsd:schema xmlns:xsd="http://www.w3.org/2001/XMLSchema" xmlns:xs="http://www.w3.org/2001/XMLSchema" xmlns:p="http://schemas.microsoft.com/office/2006/metadata/properties" xmlns:ns2="0c34e5af-cc69-40d7-9f4f-6e5a7eff7d17" xmlns:ns3="6832b154-9de5-46e3-a7d1-c0dc4bc9e94b" targetNamespace="http://schemas.microsoft.com/office/2006/metadata/properties" ma:root="true" ma:fieldsID="4505f98660e7b17ea09b8b753756093e" ns2:_="" ns3:_="">
    <xsd:import namespace="0c34e5af-cc69-40d7-9f4f-6e5a7eff7d17"/>
    <xsd:import namespace="6832b154-9de5-46e3-a7d1-c0dc4bc9e94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34e5af-cc69-40d7-9f4f-6e5a7eff7d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Location" ma:index="13" nillable="true" ma:displayName="Loca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1879cb5-73a0-48fa-82a3-be797399176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832b154-9de5-46e3-a7d1-c0dc4bc9e94b"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cff7962-1d45-4952-9660-58a1ba956af8}" ma:internalName="TaxCatchAll" ma:showField="CatchAllData" ma:web="6832b154-9de5-46e3-a7d1-c0dc4bc9e94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0E12F05-3972-47DC-9BBE-A1C86A2A8EF1}">
  <ds:schemaRefs>
    <ds:schemaRef ds:uri="http://schemas.microsoft.com/office/2006/metadata/properties"/>
    <ds:schemaRef ds:uri="http://schemas.microsoft.com/office/infopath/2007/PartnerControls"/>
    <ds:schemaRef ds:uri="0c34e5af-cc69-40d7-9f4f-6e5a7eff7d17"/>
    <ds:schemaRef ds:uri="6832b154-9de5-46e3-a7d1-c0dc4bc9e94b"/>
  </ds:schemaRefs>
</ds:datastoreItem>
</file>

<file path=customXml/itemProps2.xml><?xml version="1.0" encoding="utf-8"?>
<ds:datastoreItem xmlns:ds="http://schemas.openxmlformats.org/officeDocument/2006/customXml" ds:itemID="{2A2B57EA-87A8-41CE-9BCB-68253AA2E0FC}">
  <ds:schemaRefs>
    <ds:schemaRef ds:uri="http://schemas.microsoft.com/sharepoint/v3/contenttype/forms"/>
  </ds:schemaRefs>
</ds:datastoreItem>
</file>

<file path=customXml/itemProps3.xml><?xml version="1.0" encoding="utf-8"?>
<ds:datastoreItem xmlns:ds="http://schemas.openxmlformats.org/officeDocument/2006/customXml" ds:itemID="{F0F40B4F-0A3D-4326-B729-3A86B2E4FB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34e5af-cc69-40d7-9f4f-6e5a7eff7d17"/>
    <ds:schemaRef ds:uri="6832b154-9de5-46e3-a7d1-c0dc4bc9e9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177</TotalTime>
  <Words>543</Words>
  <Application>Microsoft Office PowerPoint</Application>
  <PresentationFormat>Widescreen</PresentationFormat>
  <Paragraphs>36</Paragraphs>
  <Slides>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Aptos</vt:lpstr>
      <vt:lpstr>Aptos Display</vt:lpstr>
      <vt:lpstr>Arial</vt:lpstr>
      <vt:lpstr>Calibri</vt:lpstr>
      <vt:lpstr>Office Theme</vt:lpstr>
      <vt:lpstr>EV Charging Comparisons</vt:lpstr>
      <vt:lpstr>AC Generator to DC Power Supply Charging</vt:lpstr>
      <vt:lpstr>Battery to DC Power Supply Charging</vt:lpstr>
      <vt:lpstr>Polar Mobile Rapid Charging System </vt:lpstr>
      <vt:lpstr>AC Charging Method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Ryan McGilvrey</dc:creator>
  <cp:lastModifiedBy>Arthur Sams</cp:lastModifiedBy>
  <cp:revision>4</cp:revision>
  <dcterms:created xsi:type="dcterms:W3CDTF">2025-11-20T23:13:42Z</dcterms:created>
  <dcterms:modified xsi:type="dcterms:W3CDTF">2025-11-23T06:04:34Z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0x0101007F4C18C4E9160B41AF01E9CB4CDA9B2D</vt:lpwstr>
  </property>
</Properties>
</file>